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4" r:id="rId4"/>
    <p:sldId id="281" r:id="rId5"/>
    <p:sldId id="277" r:id="rId6"/>
    <p:sldId id="262" r:id="rId7"/>
    <p:sldId id="263" r:id="rId8"/>
    <p:sldId id="260" r:id="rId9"/>
    <p:sldId id="265" r:id="rId10"/>
    <p:sldId id="259" r:id="rId11"/>
    <p:sldId id="270" r:id="rId12"/>
    <p:sldId id="272" r:id="rId13"/>
    <p:sldId id="271" r:id="rId14"/>
    <p:sldId id="275" r:id="rId15"/>
    <p:sldId id="276" r:id="rId16"/>
    <p:sldId id="278" r:id="rId17"/>
    <p:sldId id="279" r:id="rId18"/>
    <p:sldId id="266" r:id="rId19"/>
    <p:sldId id="267" r:id="rId20"/>
    <p:sldId id="268" r:id="rId21"/>
    <p:sldId id="280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33FF-B514-44F6-A4DE-49C86C91930A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2241-CA43-4F26-9910-E7DDBA5F1C0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55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</a:t>
            </a:r>
            <a:r>
              <a:rPr lang="en-US" baseline="0" dirty="0"/>
              <a:t> </a:t>
            </a:r>
            <a:r>
              <a:rPr lang="en-US" baseline="0" dirty="0" err="1"/>
              <a:t>mundo</a:t>
            </a:r>
            <a:r>
              <a:rPr lang="en-US" baseline="0" dirty="0"/>
              <a:t> </a:t>
            </a:r>
            <a:r>
              <a:rPr lang="en-US" baseline="0" dirty="0" err="1"/>
              <a:t>está</a:t>
            </a:r>
            <a:r>
              <a:rPr lang="en-US" baseline="0" dirty="0"/>
              <a:t> </a:t>
            </a:r>
            <a:r>
              <a:rPr lang="en-US" baseline="0" dirty="0" err="1"/>
              <a:t>viviendo</a:t>
            </a:r>
            <a:r>
              <a:rPr lang="en-US" baseline="0" dirty="0"/>
              <a:t> un </a:t>
            </a:r>
            <a:r>
              <a:rPr lang="en-US" baseline="0" dirty="0" err="1"/>
              <a:t>p</a:t>
            </a:r>
            <a:r>
              <a:rPr lang="en-US" dirty="0" err="1"/>
              <a:t>rofundo</a:t>
            </a:r>
            <a:r>
              <a:rPr lang="en-US" dirty="0"/>
              <a:t> </a:t>
            </a:r>
            <a:r>
              <a:rPr lang="en-US" dirty="0" err="1"/>
              <a:t>cambio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estructura</a:t>
            </a:r>
            <a:r>
              <a:rPr lang="en-US" baseline="0" dirty="0"/>
              <a:t> </a:t>
            </a:r>
            <a:r>
              <a:rPr lang="en-US" baseline="0" dirty="0" err="1"/>
              <a:t>por</a:t>
            </a:r>
            <a:r>
              <a:rPr lang="en-US" baseline="0" dirty="0"/>
              <a:t> </a:t>
            </a:r>
            <a:r>
              <a:rPr lang="en-US" baseline="0" dirty="0" err="1"/>
              <a:t>edades</a:t>
            </a:r>
            <a:r>
              <a:rPr lang="en-US" baseline="0" dirty="0"/>
              <a:t> de la </a:t>
            </a:r>
            <a:r>
              <a:rPr lang="en-US" baseline="0" dirty="0" err="1"/>
              <a:t>población</a:t>
            </a:r>
            <a:r>
              <a:rPr lang="en-US" baseline="0" dirty="0"/>
              <a:t>. Si </a:t>
            </a:r>
            <a:r>
              <a:rPr lang="en-US" baseline="0" dirty="0" err="1"/>
              <a:t>bien</a:t>
            </a:r>
            <a:r>
              <a:rPr lang="en-US" baseline="0" dirty="0"/>
              <a:t> la </a:t>
            </a:r>
            <a:r>
              <a:rPr lang="en-US" baseline="0" dirty="0" err="1"/>
              <a:t>transición</a:t>
            </a:r>
            <a:r>
              <a:rPr lang="en-US" baseline="0" dirty="0"/>
              <a:t> </a:t>
            </a:r>
            <a:r>
              <a:rPr lang="en-US" baseline="0" dirty="0" err="1"/>
              <a:t>demográfica</a:t>
            </a:r>
            <a:r>
              <a:rPr lang="en-US" baseline="0" dirty="0"/>
              <a:t> </a:t>
            </a:r>
            <a:r>
              <a:rPr lang="en-US" baseline="0" dirty="0" err="1"/>
              <a:t>está</a:t>
            </a:r>
            <a:r>
              <a:rPr lang="en-US" baseline="0" dirty="0"/>
              <a:t> </a:t>
            </a:r>
            <a:r>
              <a:rPr lang="en-US" baseline="0" dirty="0" err="1"/>
              <a:t>teniendo</a:t>
            </a:r>
            <a:r>
              <a:rPr lang="en-US" baseline="0" dirty="0"/>
              <a:t> </a:t>
            </a:r>
            <a:r>
              <a:rPr lang="en-US" baseline="0" dirty="0" err="1"/>
              <a:t>lugar</a:t>
            </a:r>
            <a:r>
              <a:rPr lang="en-US" baseline="0" dirty="0"/>
              <a:t> a </a:t>
            </a:r>
            <a:r>
              <a:rPr lang="en-US" baseline="0" dirty="0" err="1"/>
              <a:t>diferentes</a:t>
            </a:r>
            <a:r>
              <a:rPr lang="en-US" baseline="0" dirty="0"/>
              <a:t> </a:t>
            </a:r>
            <a:r>
              <a:rPr lang="en-US" baseline="0" dirty="0" err="1"/>
              <a:t>ritmos</a:t>
            </a:r>
            <a:r>
              <a:rPr lang="en-US" baseline="0" dirty="0"/>
              <a:t> </a:t>
            </a:r>
            <a:r>
              <a:rPr lang="en-US" baseline="0" dirty="0" err="1"/>
              <a:t>según</a:t>
            </a:r>
            <a:r>
              <a:rPr lang="en-US" baseline="0" dirty="0"/>
              <a:t> </a:t>
            </a:r>
            <a:r>
              <a:rPr lang="en-US" baseline="0" dirty="0" err="1"/>
              <a:t>los</a:t>
            </a:r>
            <a:r>
              <a:rPr lang="en-US" baseline="0" dirty="0"/>
              <a:t> </a:t>
            </a:r>
            <a:r>
              <a:rPr lang="en-US" baseline="0" dirty="0" err="1"/>
              <a:t>países</a:t>
            </a:r>
            <a:r>
              <a:rPr lang="en-US" baseline="0" dirty="0"/>
              <a:t>, el </a:t>
            </a:r>
            <a:r>
              <a:rPr lang="en-US" baseline="0" dirty="0" err="1"/>
              <a:t>envejecimiento</a:t>
            </a:r>
            <a:r>
              <a:rPr lang="en-US" baseline="0" dirty="0"/>
              <a:t> </a:t>
            </a:r>
            <a:r>
              <a:rPr lang="en-US" baseline="0" dirty="0" err="1"/>
              <a:t>es</a:t>
            </a:r>
            <a:r>
              <a:rPr lang="en-US" baseline="0" dirty="0"/>
              <a:t> un </a:t>
            </a:r>
            <a:r>
              <a:rPr lang="en-US" baseline="0" dirty="0" err="1"/>
              <a:t>fenómeno</a:t>
            </a:r>
            <a:r>
              <a:rPr lang="en-US" baseline="0" dirty="0"/>
              <a:t> global. </a:t>
            </a:r>
            <a:r>
              <a:rPr lang="en-US" baseline="0" dirty="0" err="1"/>
              <a:t>Cabe</a:t>
            </a:r>
            <a:r>
              <a:rPr lang="en-US" baseline="0" dirty="0"/>
              <a:t> </a:t>
            </a:r>
            <a:r>
              <a:rPr lang="en-US" baseline="0" dirty="0" err="1"/>
              <a:t>mencionar</a:t>
            </a:r>
            <a:r>
              <a:rPr lang="en-US" baseline="0" dirty="0"/>
              <a:t> que </a:t>
            </a:r>
            <a:r>
              <a:rPr lang="en-US" baseline="0" dirty="0" err="1"/>
              <a:t>España</a:t>
            </a:r>
            <a:r>
              <a:rPr lang="en-US" baseline="0" dirty="0"/>
              <a:t> </a:t>
            </a:r>
            <a:r>
              <a:rPr lang="en-US" baseline="0" dirty="0" err="1"/>
              <a:t>es</a:t>
            </a:r>
            <a:r>
              <a:rPr lang="en-US" baseline="0" dirty="0"/>
              <a:t> </a:t>
            </a:r>
            <a:r>
              <a:rPr lang="en-US" baseline="0" dirty="0" err="1"/>
              <a:t>uno</a:t>
            </a:r>
            <a:r>
              <a:rPr lang="en-US" baseline="0" dirty="0"/>
              <a:t> de </a:t>
            </a:r>
            <a:r>
              <a:rPr lang="en-US" baseline="0" dirty="0" err="1"/>
              <a:t>los</a:t>
            </a:r>
            <a:r>
              <a:rPr lang="en-US" baseline="0" dirty="0"/>
              <a:t> </a:t>
            </a:r>
            <a:r>
              <a:rPr lang="en-US" baseline="0" dirty="0" err="1"/>
              <a:t>países</a:t>
            </a:r>
            <a:r>
              <a:rPr lang="en-US" baseline="0" dirty="0"/>
              <a:t> que se </a:t>
            </a:r>
            <a:r>
              <a:rPr lang="en-US" baseline="0" dirty="0" err="1"/>
              <a:t>enfrenta</a:t>
            </a:r>
            <a:r>
              <a:rPr lang="en-US" baseline="0" dirty="0"/>
              <a:t> a </a:t>
            </a:r>
            <a:r>
              <a:rPr lang="en-US" baseline="0" dirty="0" err="1"/>
              <a:t>una</a:t>
            </a:r>
            <a:r>
              <a:rPr lang="en-US" baseline="0" dirty="0"/>
              <a:t> </a:t>
            </a:r>
            <a:r>
              <a:rPr lang="en-US" baseline="0" dirty="0" err="1"/>
              <a:t>transición</a:t>
            </a:r>
            <a:r>
              <a:rPr lang="en-US" baseline="0" dirty="0"/>
              <a:t> </a:t>
            </a:r>
            <a:r>
              <a:rPr lang="en-US" baseline="0" dirty="0" err="1"/>
              <a:t>demográfica</a:t>
            </a:r>
            <a:r>
              <a:rPr lang="en-US" baseline="0" dirty="0"/>
              <a:t> </a:t>
            </a:r>
            <a:r>
              <a:rPr lang="en-US" baseline="0" dirty="0" err="1"/>
              <a:t>más</a:t>
            </a:r>
            <a:r>
              <a:rPr lang="en-US" baseline="0" dirty="0"/>
              <a:t> </a:t>
            </a:r>
            <a:r>
              <a:rPr lang="en-US" baseline="0" dirty="0" err="1"/>
              <a:t>acentuada</a:t>
            </a:r>
            <a:r>
              <a:rPr lang="en-US" baseline="0" dirty="0"/>
              <a:t> </a:t>
            </a:r>
            <a:r>
              <a:rPr lang="en-US" baseline="0" dirty="0" err="1"/>
              <a:t>debido</a:t>
            </a:r>
            <a:r>
              <a:rPr lang="en-US" baseline="0" dirty="0"/>
              <a:t> a </a:t>
            </a:r>
            <a:r>
              <a:rPr lang="en-US" baseline="0" dirty="0" err="1"/>
              <a:t>varios</a:t>
            </a:r>
            <a:r>
              <a:rPr lang="en-US" baseline="0" dirty="0"/>
              <a:t> </a:t>
            </a:r>
            <a:r>
              <a:rPr lang="en-US" baseline="0" dirty="0" err="1"/>
              <a:t>factores</a:t>
            </a:r>
            <a:r>
              <a:rPr lang="en-US" baseline="0" dirty="0"/>
              <a:t> (</a:t>
            </a:r>
            <a:r>
              <a:rPr lang="en-US" baseline="0" dirty="0" err="1"/>
              <a:t>una</a:t>
            </a:r>
            <a:r>
              <a:rPr lang="en-US" baseline="0" dirty="0"/>
              <a:t> de las </a:t>
            </a:r>
            <a:r>
              <a:rPr lang="en-US" baseline="0" dirty="0" err="1"/>
              <a:t>esperanzas</a:t>
            </a:r>
            <a:r>
              <a:rPr lang="en-US" baseline="0" dirty="0"/>
              <a:t> de </a:t>
            </a:r>
            <a:r>
              <a:rPr lang="en-US" baseline="0" dirty="0" err="1"/>
              <a:t>vida</a:t>
            </a:r>
            <a:r>
              <a:rPr lang="en-US" baseline="0" dirty="0"/>
              <a:t> </a:t>
            </a:r>
            <a:r>
              <a:rPr lang="en-US" baseline="0" dirty="0" err="1"/>
              <a:t>más</a:t>
            </a:r>
            <a:r>
              <a:rPr lang="en-US" baseline="0" dirty="0"/>
              <a:t> </a:t>
            </a:r>
            <a:r>
              <a:rPr lang="en-US" baseline="0" dirty="0" err="1"/>
              <a:t>altas</a:t>
            </a:r>
            <a:r>
              <a:rPr lang="en-US" baseline="0" dirty="0"/>
              <a:t> del </a:t>
            </a:r>
            <a:r>
              <a:rPr lang="en-US" baseline="0" dirty="0" err="1"/>
              <a:t>mundo</a:t>
            </a:r>
            <a:r>
              <a:rPr lang="en-US" baseline="0" dirty="0"/>
              <a:t> junto con </a:t>
            </a:r>
            <a:r>
              <a:rPr lang="en-US" baseline="0" dirty="0" err="1"/>
              <a:t>una</a:t>
            </a:r>
            <a:r>
              <a:rPr lang="en-US" baseline="0" dirty="0"/>
              <a:t> de las </a:t>
            </a:r>
            <a:r>
              <a:rPr lang="en-US" baseline="0" dirty="0" err="1"/>
              <a:t>tasas</a:t>
            </a:r>
            <a:r>
              <a:rPr lang="en-US" baseline="0" dirty="0"/>
              <a:t> de </a:t>
            </a:r>
            <a:r>
              <a:rPr lang="en-US" baseline="0" dirty="0" err="1"/>
              <a:t>fecundidad</a:t>
            </a:r>
            <a:r>
              <a:rPr lang="en-US" baseline="0" dirty="0"/>
              <a:t> </a:t>
            </a:r>
            <a:r>
              <a:rPr lang="en-US" baseline="0" dirty="0" err="1"/>
              <a:t>más</a:t>
            </a:r>
            <a:r>
              <a:rPr lang="en-US" baseline="0" dirty="0"/>
              <a:t> </a:t>
            </a:r>
            <a:r>
              <a:rPr lang="en-US" baseline="0" dirty="0" err="1"/>
              <a:t>bajas</a:t>
            </a:r>
            <a:r>
              <a:rPr lang="en-US" baseline="0" dirty="0"/>
              <a:t>; a </a:t>
            </a:r>
            <a:r>
              <a:rPr lang="en-US" baseline="0" dirty="0" err="1"/>
              <a:t>ello</a:t>
            </a:r>
            <a:r>
              <a:rPr lang="en-US" baseline="0" dirty="0"/>
              <a:t> se </a:t>
            </a:r>
            <a:r>
              <a:rPr lang="en-US" baseline="0" dirty="0" err="1"/>
              <a:t>puede</a:t>
            </a:r>
            <a:r>
              <a:rPr lang="en-US" baseline="0" dirty="0"/>
              <a:t> </a:t>
            </a:r>
            <a:r>
              <a:rPr lang="en-US" baseline="0" dirty="0" err="1"/>
              <a:t>añadir</a:t>
            </a:r>
            <a:r>
              <a:rPr lang="en-US" baseline="0" dirty="0"/>
              <a:t> el baby-bust post-Guerra civil y el baby boom finales de </a:t>
            </a:r>
            <a:r>
              <a:rPr lang="en-US" baseline="0" dirty="0" err="1"/>
              <a:t>los</a:t>
            </a:r>
            <a:r>
              <a:rPr lang="en-US" baseline="0" dirty="0"/>
              <a:t> 50-finales 70, que </a:t>
            </a:r>
            <a:r>
              <a:rPr lang="en-US" baseline="0" dirty="0" err="1"/>
              <a:t>configuran</a:t>
            </a:r>
            <a:r>
              <a:rPr lang="en-US" baseline="0" dirty="0"/>
              <a:t> </a:t>
            </a:r>
            <a:r>
              <a:rPr lang="en-US" baseline="0" dirty="0" err="1"/>
              <a:t>una</a:t>
            </a:r>
            <a:r>
              <a:rPr lang="en-US" baseline="0" dirty="0"/>
              <a:t> </a:t>
            </a:r>
            <a:r>
              <a:rPr lang="en-US" baseline="0" dirty="0" err="1"/>
              <a:t>pirámide</a:t>
            </a:r>
            <a:r>
              <a:rPr lang="en-US" baseline="0" dirty="0"/>
              <a:t> con </a:t>
            </a:r>
            <a:r>
              <a:rPr lang="en-US" baseline="0" dirty="0" err="1"/>
              <a:t>ciertas</a:t>
            </a:r>
            <a:r>
              <a:rPr lang="en-US" baseline="0" dirty="0"/>
              <a:t> </a:t>
            </a:r>
            <a:r>
              <a:rPr lang="en-US" baseline="0" dirty="0" err="1"/>
              <a:t>características</a:t>
            </a:r>
            <a:r>
              <a:rPr lang="en-US" baseline="0" dirty="0"/>
              <a:t> </a:t>
            </a:r>
            <a:r>
              <a:rPr lang="en-US" baseline="0" dirty="0" err="1"/>
              <a:t>algo</a:t>
            </a:r>
            <a:r>
              <a:rPr lang="en-US" baseline="0" dirty="0"/>
              <a:t> </a:t>
            </a:r>
            <a:r>
              <a:rPr lang="en-US" baseline="0" dirty="0" err="1"/>
              <a:t>diferentes</a:t>
            </a:r>
            <a:r>
              <a:rPr lang="en-US" baseline="0" dirty="0"/>
              <a:t> al resto de </a:t>
            </a:r>
            <a:r>
              <a:rPr lang="en-US" baseline="0" dirty="0" err="1"/>
              <a:t>países</a:t>
            </a:r>
            <a:r>
              <a:rPr lang="en-US" baseline="0" dirty="0"/>
              <a:t> </a:t>
            </a:r>
            <a:r>
              <a:rPr lang="en-US" baseline="0" dirty="0" err="1"/>
              <a:t>europeos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816F4-38CA-4C55-B769-D8B3B29CC5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F8D6-B191-41A5-BABF-8772A3DBDE7E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78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F8D6-B191-41A5-BABF-8772A3DBDE7E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28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32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6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36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20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7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21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61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74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2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9728-D12D-4217-A5E0-2672097FCBB6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33F3-8ACE-43DB-B2DA-290835CBC9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3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457093" y="893763"/>
            <a:ext cx="9144000" cy="2387600"/>
          </a:xfrm>
        </p:spPr>
        <p:txBody>
          <a:bodyPr>
            <a:normAutofit/>
          </a:bodyPr>
          <a:lstStyle/>
          <a:p>
            <a:r>
              <a:rPr lang="es-ES" sz="3600" b="1" dirty="0" err="1" smtClean="0"/>
              <a:t>Intergenational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transfers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Spain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long</a:t>
            </a:r>
            <a:r>
              <a:rPr lang="es-ES" sz="3600" b="1" dirty="0" smtClean="0"/>
              <a:t>-run</a:t>
            </a:r>
            <a:br>
              <a:rPr lang="es-ES" sz="3600" b="1" dirty="0" smtClean="0"/>
            </a:br>
            <a:r>
              <a:rPr lang="es-ES" sz="3600" b="1" dirty="0" smtClean="0"/>
              <a:t> (1960-2012)</a:t>
            </a:r>
            <a:endParaRPr lang="es-ES" sz="3600" b="1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87062" y="3891458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es-ES" dirty="0"/>
          </a:p>
          <a:p>
            <a:r>
              <a:rPr lang="es-ES" dirty="0"/>
              <a:t> </a:t>
            </a:r>
            <a:r>
              <a:rPr lang="es-ES" sz="1500" dirty="0"/>
              <a:t>Alfonso </a:t>
            </a:r>
            <a:r>
              <a:rPr lang="es-ES" sz="1500" dirty="0" err="1"/>
              <a:t>Herranz-Loncán</a:t>
            </a:r>
            <a:r>
              <a:rPr lang="es-ES" sz="1500" dirty="0"/>
              <a:t> (</a:t>
            </a:r>
            <a:r>
              <a:rPr lang="es-ES" sz="1500" dirty="0" err="1"/>
              <a:t>University</a:t>
            </a:r>
            <a:r>
              <a:rPr lang="es-ES" sz="1500" dirty="0"/>
              <a:t> of Barcelona) </a:t>
            </a:r>
            <a:endParaRPr lang="es-ES" sz="1500" dirty="0" smtClean="0"/>
          </a:p>
          <a:p>
            <a:r>
              <a:rPr lang="en-US" sz="1500" dirty="0" smtClean="0"/>
              <a:t>Guadalupe Souto-Nieves (Autonomous University of Barcelona) </a:t>
            </a:r>
            <a:endParaRPr lang="es-ES" sz="1500" dirty="0"/>
          </a:p>
          <a:p>
            <a:r>
              <a:rPr lang="es-ES" sz="1500" dirty="0"/>
              <a:t>Sergio Espuelas Barroso (</a:t>
            </a:r>
            <a:r>
              <a:rPr lang="es-ES" sz="1500" dirty="0" err="1"/>
              <a:t>University</a:t>
            </a:r>
            <a:r>
              <a:rPr lang="es-ES" sz="1500" dirty="0"/>
              <a:t> of Barcelona) </a:t>
            </a:r>
            <a:endParaRPr lang="es-ES" sz="1500" dirty="0" smtClean="0"/>
          </a:p>
          <a:p>
            <a:r>
              <a:rPr lang="es-ES" sz="1500" dirty="0" err="1" smtClean="0"/>
              <a:t>Gemma</a:t>
            </a:r>
            <a:r>
              <a:rPr lang="es-ES" sz="1500" dirty="0" smtClean="0"/>
              <a:t> </a:t>
            </a:r>
            <a:r>
              <a:rPr lang="es-ES" sz="1500" dirty="0" err="1" smtClean="0"/>
              <a:t>Abio</a:t>
            </a:r>
            <a:r>
              <a:rPr lang="es-ES" sz="1500" dirty="0" smtClean="0"/>
              <a:t> (</a:t>
            </a:r>
            <a:r>
              <a:rPr lang="es-ES" sz="1500" dirty="0" err="1" smtClean="0"/>
              <a:t>University</a:t>
            </a:r>
            <a:r>
              <a:rPr lang="es-ES" sz="1500" dirty="0" smtClean="0"/>
              <a:t> of Barcelona)</a:t>
            </a:r>
            <a:endParaRPr lang="es-ES" sz="1500" dirty="0"/>
          </a:p>
          <a:p>
            <a:r>
              <a:rPr lang="es-ES" sz="1500" dirty="0" err="1" smtClean="0"/>
              <a:t>Concepció</a:t>
            </a:r>
            <a:r>
              <a:rPr lang="es-ES" sz="1500" dirty="0" smtClean="0"/>
              <a:t> </a:t>
            </a:r>
            <a:r>
              <a:rPr lang="es-ES" sz="1500" dirty="0" err="1"/>
              <a:t>Patxot-Cardoner</a:t>
            </a:r>
            <a:r>
              <a:rPr lang="es-ES" sz="1500" dirty="0"/>
              <a:t> (</a:t>
            </a:r>
            <a:r>
              <a:rPr lang="es-ES" sz="1500" dirty="0" err="1"/>
              <a:t>University</a:t>
            </a:r>
            <a:r>
              <a:rPr lang="es-ES" sz="1500" dirty="0"/>
              <a:t> of Barcelona) </a:t>
            </a:r>
          </a:p>
        </p:txBody>
      </p:sp>
    </p:spTree>
    <p:extLst>
      <p:ext uri="{BB962C8B-B14F-4D97-AF65-F5344CB8AC3E}">
        <p14:creationId xmlns:p14="http://schemas.microsoft.com/office/powerpoint/2010/main" val="440612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37839" y="186706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Per </a:t>
            </a:r>
            <a:r>
              <a:rPr lang="es-ES" sz="3200" dirty="0" err="1" smtClean="0"/>
              <a:t>capita</a:t>
            </a:r>
            <a:r>
              <a:rPr lang="es-ES" sz="3200" dirty="0" smtClean="0"/>
              <a:t> labor </a:t>
            </a:r>
            <a:r>
              <a:rPr lang="es-ES" sz="3200" dirty="0" err="1" smtClean="0"/>
              <a:t>income</a:t>
            </a:r>
            <a:r>
              <a:rPr lang="es-ES" sz="3200" dirty="0" smtClean="0"/>
              <a:t> (euros 2012)</a:t>
            </a:r>
            <a:endParaRPr lang="es-ES" sz="32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8112513" y="1761894"/>
            <a:ext cx="2910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</a:t>
            </a:r>
            <a:r>
              <a:rPr lang="es-ES" dirty="0" err="1" smtClean="0"/>
              <a:t>significant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younger</a:t>
            </a:r>
            <a:r>
              <a:rPr lang="es-ES" dirty="0" smtClean="0"/>
              <a:t> </a:t>
            </a:r>
            <a:r>
              <a:rPr lang="es-ES" dirty="0" err="1" smtClean="0"/>
              <a:t>workers</a:t>
            </a:r>
            <a:r>
              <a:rPr lang="es-ES" dirty="0" smtClean="0"/>
              <a:t>’ labor </a:t>
            </a:r>
            <a:r>
              <a:rPr lang="es-ES" dirty="0" err="1" smtClean="0"/>
              <a:t>income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2012.</a:t>
            </a:r>
          </a:p>
          <a:p>
            <a:endParaRPr lang="es-ES" dirty="0"/>
          </a:p>
          <a:p>
            <a:r>
              <a:rPr lang="es-ES" dirty="0" err="1" smtClean="0"/>
              <a:t>Labour</a:t>
            </a:r>
            <a:r>
              <a:rPr lang="es-ES" dirty="0" smtClean="0"/>
              <a:t> </a:t>
            </a:r>
            <a:r>
              <a:rPr lang="es-ES" dirty="0" err="1" smtClean="0"/>
              <a:t>income</a:t>
            </a:r>
            <a:r>
              <a:rPr lang="es-ES" dirty="0" smtClean="0"/>
              <a:t> </a:t>
            </a:r>
            <a:r>
              <a:rPr lang="es-ES" dirty="0" err="1" smtClean="0"/>
              <a:t>increases</a:t>
            </a:r>
            <a:r>
              <a:rPr lang="es-ES" dirty="0" smtClean="0"/>
              <a:t> </a:t>
            </a:r>
            <a:r>
              <a:rPr lang="es-ES" dirty="0" err="1" smtClean="0"/>
              <a:t>remarkably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workers</a:t>
            </a:r>
            <a:r>
              <a:rPr lang="es-ES" dirty="0" smtClean="0"/>
              <a:t> </a:t>
            </a:r>
            <a:r>
              <a:rPr lang="es-ES" dirty="0" err="1" smtClean="0"/>
              <a:t>aged</a:t>
            </a:r>
            <a:r>
              <a:rPr lang="es-ES" dirty="0" smtClean="0"/>
              <a:t> 30-55 </a:t>
            </a:r>
            <a:r>
              <a:rPr lang="es-ES" dirty="0" err="1" smtClean="0"/>
              <a:t>between</a:t>
            </a:r>
            <a:r>
              <a:rPr lang="es-ES" dirty="0" smtClean="0"/>
              <a:t> 1980-2000. </a:t>
            </a:r>
          </a:p>
          <a:p>
            <a:endParaRPr lang="es-ES" dirty="0"/>
          </a:p>
          <a:p>
            <a:r>
              <a:rPr lang="es-ES" dirty="0" smtClean="0"/>
              <a:t>In 2012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effects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Great </a:t>
            </a:r>
            <a:r>
              <a:rPr lang="es-ES" dirty="0" err="1" smtClean="0"/>
              <a:t>recession</a:t>
            </a:r>
            <a:r>
              <a:rPr lang="es-ES" dirty="0" smtClean="0"/>
              <a:t> are </a:t>
            </a:r>
            <a:r>
              <a:rPr lang="es-ES" dirty="0" err="1" smtClean="0"/>
              <a:t>evident</a:t>
            </a:r>
            <a:r>
              <a:rPr lang="es-ES" dirty="0" smtClean="0"/>
              <a:t> (</a:t>
            </a:r>
            <a:r>
              <a:rPr lang="es-ES" dirty="0" err="1" smtClean="0"/>
              <a:t>older</a:t>
            </a:r>
            <a:r>
              <a:rPr lang="es-ES" dirty="0" smtClean="0"/>
              <a:t> </a:t>
            </a:r>
            <a:r>
              <a:rPr lang="es-ES" dirty="0" err="1" smtClean="0"/>
              <a:t>workers</a:t>
            </a:r>
            <a:r>
              <a:rPr lang="es-ES" dirty="0" smtClean="0"/>
              <a:t> are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affected</a:t>
            </a:r>
            <a:r>
              <a:rPr lang="es-ES" dirty="0" smtClean="0"/>
              <a:t>).</a:t>
            </a:r>
            <a:endParaRPr lang="es-ES" dirty="0"/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319" y="1518935"/>
            <a:ext cx="6559531" cy="381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13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37839" y="186706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Per </a:t>
            </a:r>
            <a:r>
              <a:rPr lang="es-ES" sz="3200" dirty="0" err="1" smtClean="0"/>
              <a:t>capita</a:t>
            </a:r>
            <a:r>
              <a:rPr lang="es-ES" sz="3200" dirty="0" smtClean="0"/>
              <a:t> total </a:t>
            </a:r>
            <a:r>
              <a:rPr lang="es-ES" sz="3200" dirty="0" err="1" smtClean="0"/>
              <a:t>consumption</a:t>
            </a:r>
            <a:r>
              <a:rPr lang="es-ES" sz="3200" dirty="0" smtClean="0"/>
              <a:t> (euros 2012)</a:t>
            </a:r>
            <a:endParaRPr lang="es-ES" sz="32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8074012" y="2108404"/>
            <a:ext cx="3553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Change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age</a:t>
            </a:r>
            <a:r>
              <a:rPr lang="es-ES" sz="2400" dirty="0" smtClean="0"/>
              <a:t> </a:t>
            </a:r>
            <a:r>
              <a:rPr lang="es-ES" sz="2400" dirty="0" err="1" smtClean="0"/>
              <a:t>profile’s</a:t>
            </a:r>
            <a:r>
              <a:rPr lang="es-ES" sz="2400" dirty="0" smtClean="0"/>
              <a:t> </a:t>
            </a:r>
            <a:r>
              <a:rPr lang="es-ES" sz="2400" dirty="0" err="1" smtClean="0"/>
              <a:t>shape</a:t>
            </a:r>
            <a:r>
              <a:rPr lang="es-ES" sz="2400" dirty="0" smtClean="0"/>
              <a:t>: more </a:t>
            </a:r>
            <a:r>
              <a:rPr lang="es-ES" sz="2400" dirty="0" err="1" smtClean="0"/>
              <a:t>consumption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elderly</a:t>
            </a:r>
            <a:r>
              <a:rPr lang="es-ES" sz="2400" dirty="0" smtClean="0"/>
              <a:t>, </a:t>
            </a:r>
            <a:r>
              <a:rPr lang="es-ES" sz="2400" dirty="0" err="1" smtClean="0"/>
              <a:t>especially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Great </a:t>
            </a:r>
            <a:r>
              <a:rPr lang="es-ES" sz="2400" dirty="0" err="1" smtClean="0"/>
              <a:t>Recession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 </a:t>
            </a:r>
            <a:endParaRPr lang="es-ES" sz="2400" dirty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05" y="1588638"/>
            <a:ext cx="6440204" cy="374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5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70" y="477693"/>
            <a:ext cx="11096248" cy="3593793"/>
          </a:xfrm>
          <a:prstGeom prst="rect">
            <a:avLst/>
          </a:prstGeom>
        </p:spPr>
      </p:pic>
      <p:sp>
        <p:nvSpPr>
          <p:cNvPr id="5" name="QuadreDeText 4"/>
          <p:cNvSpPr txBox="1"/>
          <p:nvPr/>
        </p:nvSpPr>
        <p:spPr>
          <a:xfrm>
            <a:off x="531070" y="4649474"/>
            <a:ext cx="11096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Significant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public</a:t>
            </a:r>
            <a:r>
              <a:rPr lang="es-ES" sz="2400" dirty="0" smtClean="0"/>
              <a:t> </a:t>
            </a:r>
            <a:r>
              <a:rPr lang="es-ES" sz="2400" dirty="0" err="1" smtClean="0"/>
              <a:t>consumption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both</a:t>
            </a:r>
            <a:r>
              <a:rPr lang="es-ES" sz="2400" dirty="0" smtClean="0"/>
              <a:t> extremes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lifecycle</a:t>
            </a:r>
            <a:r>
              <a:rPr lang="es-ES" sz="2400" dirty="0" smtClean="0"/>
              <a:t> (</a:t>
            </a:r>
            <a:r>
              <a:rPr lang="es-ES" sz="2400" dirty="0" err="1" smtClean="0"/>
              <a:t>education</a:t>
            </a:r>
            <a:r>
              <a:rPr lang="es-ES" sz="2400" dirty="0" smtClean="0"/>
              <a:t> and </a:t>
            </a:r>
            <a:r>
              <a:rPr lang="es-ES" sz="2400" dirty="0" err="1" smtClean="0"/>
              <a:t>health</a:t>
            </a:r>
            <a:r>
              <a:rPr lang="es-ES" sz="2400" dirty="0" smtClean="0"/>
              <a:t>, </a:t>
            </a:r>
            <a:r>
              <a:rPr lang="es-ES" sz="2400" dirty="0" err="1" smtClean="0"/>
              <a:t>respectively</a:t>
            </a:r>
            <a:r>
              <a:rPr lang="es-ES" sz="2400" dirty="0" smtClean="0"/>
              <a:t>).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Increases</a:t>
            </a:r>
            <a:r>
              <a:rPr lang="es-ES" sz="2400" dirty="0" smtClean="0"/>
              <a:t> in </a:t>
            </a:r>
            <a:r>
              <a:rPr lang="es-ES" sz="2400" dirty="0" err="1" smtClean="0"/>
              <a:t>private</a:t>
            </a:r>
            <a:r>
              <a:rPr lang="es-ES" sz="2400" dirty="0" smtClean="0"/>
              <a:t> </a:t>
            </a:r>
            <a:r>
              <a:rPr lang="es-ES" sz="2400" dirty="0" err="1" smtClean="0"/>
              <a:t>consumption</a:t>
            </a:r>
            <a:r>
              <a:rPr lang="es-ES" sz="2400" dirty="0" smtClean="0"/>
              <a:t> are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low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young</a:t>
            </a:r>
            <a:r>
              <a:rPr lang="es-ES" sz="2400" dirty="0" smtClean="0"/>
              <a:t>, and more </a:t>
            </a:r>
            <a:r>
              <a:rPr lang="es-ES" sz="2400" dirty="0" err="1" smtClean="0"/>
              <a:t>important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elderly</a:t>
            </a:r>
            <a:r>
              <a:rPr lang="es-ES" sz="2400" dirty="0" smtClean="0"/>
              <a:t>, </a:t>
            </a:r>
            <a:r>
              <a:rPr lang="es-ES" sz="2400" dirty="0" err="1" smtClean="0"/>
              <a:t>particularly</a:t>
            </a:r>
            <a:r>
              <a:rPr lang="es-ES" sz="2400" dirty="0" smtClean="0"/>
              <a:t> in 2012 (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Great </a:t>
            </a:r>
            <a:r>
              <a:rPr lang="es-ES" sz="2400" dirty="0" err="1" smtClean="0"/>
              <a:t>Recession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4661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37839" y="186706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Per </a:t>
            </a:r>
            <a:r>
              <a:rPr lang="es-ES" sz="3200" dirty="0" err="1" smtClean="0"/>
              <a:t>capita</a:t>
            </a:r>
            <a:r>
              <a:rPr lang="es-ES" sz="3200" dirty="0" smtClean="0"/>
              <a:t> </a:t>
            </a:r>
            <a:r>
              <a:rPr lang="es-ES" sz="3200" dirty="0" err="1" smtClean="0"/>
              <a:t>Life</a:t>
            </a:r>
            <a:r>
              <a:rPr lang="es-ES" sz="3200" dirty="0" smtClean="0"/>
              <a:t> </a:t>
            </a:r>
            <a:r>
              <a:rPr lang="es-ES" sz="3200" dirty="0" err="1" smtClean="0"/>
              <a:t>Cycle</a:t>
            </a:r>
            <a:r>
              <a:rPr lang="es-ES" sz="3200" dirty="0" smtClean="0"/>
              <a:t> </a:t>
            </a:r>
            <a:r>
              <a:rPr lang="es-ES" sz="3200" dirty="0" err="1" smtClean="0"/>
              <a:t>Deficit</a:t>
            </a:r>
            <a:r>
              <a:rPr lang="es-ES" sz="3200" dirty="0" smtClean="0"/>
              <a:t> (euros 2012)</a:t>
            </a:r>
            <a:endParaRPr lang="es-ES" sz="32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8074012" y="2108404"/>
            <a:ext cx="35533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Significant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LCD, </a:t>
            </a:r>
            <a:r>
              <a:rPr lang="es-ES" sz="2400" dirty="0" err="1" smtClean="0"/>
              <a:t>both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/>
              <a:t> </a:t>
            </a:r>
            <a:r>
              <a:rPr lang="es-ES" sz="2400" dirty="0" err="1" smtClean="0"/>
              <a:t>young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elderly</a:t>
            </a:r>
            <a:r>
              <a:rPr lang="es-ES" sz="2400" dirty="0" smtClean="0"/>
              <a:t>. </a:t>
            </a:r>
          </a:p>
          <a:p>
            <a:endParaRPr lang="es-ES" sz="2400" dirty="0"/>
          </a:p>
          <a:p>
            <a:r>
              <a:rPr lang="es-ES" sz="2400" dirty="0" smtClean="0"/>
              <a:t>Surplus </a:t>
            </a:r>
            <a:r>
              <a:rPr lang="es-ES" sz="2400" dirty="0" err="1" smtClean="0"/>
              <a:t>increased</a:t>
            </a:r>
            <a:r>
              <a:rPr lang="es-ES" sz="2400" dirty="0" smtClean="0"/>
              <a:t>,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reduced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Great </a:t>
            </a:r>
            <a:r>
              <a:rPr lang="es-ES" sz="2400" dirty="0" err="1" smtClean="0"/>
              <a:t>Recession</a:t>
            </a:r>
            <a:r>
              <a:rPr lang="es-ES" sz="2400" dirty="0"/>
              <a:t> </a:t>
            </a:r>
            <a:r>
              <a:rPr lang="es-ES" sz="2400" dirty="0" smtClean="0"/>
              <a:t>(and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age</a:t>
            </a:r>
            <a:r>
              <a:rPr lang="es-ES" sz="2400" dirty="0" smtClean="0"/>
              <a:t> </a:t>
            </a:r>
            <a:r>
              <a:rPr lang="es-ES" sz="2400" dirty="0" err="1" smtClean="0"/>
              <a:t>range</a:t>
            </a:r>
            <a:r>
              <a:rPr lang="es-ES" sz="2400" dirty="0" smtClean="0"/>
              <a:t> moved to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right</a:t>
            </a:r>
            <a:r>
              <a:rPr lang="es-ES" sz="2400" dirty="0" smtClean="0"/>
              <a:t>)</a:t>
            </a:r>
            <a:endParaRPr lang="es-ES" sz="2400" dirty="0"/>
          </a:p>
          <a:p>
            <a:r>
              <a:rPr lang="es-ES" sz="2400" dirty="0" smtClean="0"/>
              <a:t> </a:t>
            </a:r>
            <a:endParaRPr lang="es-ES" sz="2400" dirty="0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39" y="1711252"/>
            <a:ext cx="7036590" cy="40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37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37839" y="186706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financing</a:t>
            </a:r>
            <a:r>
              <a:rPr lang="es-ES" sz="3200" dirty="0" smtClean="0"/>
              <a:t> </a:t>
            </a:r>
            <a:r>
              <a:rPr lang="es-ES" sz="3200" dirty="0" err="1" smtClean="0"/>
              <a:t>sources</a:t>
            </a:r>
            <a:r>
              <a:rPr lang="es-ES" sz="3200" dirty="0" smtClean="0"/>
              <a:t> of  LCD (euros 2012)</a:t>
            </a:r>
            <a:endParaRPr lang="es-ES" sz="32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8074012" y="1713768"/>
            <a:ext cx="35533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TG (net)</a:t>
            </a:r>
          </a:p>
          <a:p>
            <a:endParaRPr lang="es-ES" sz="2400" dirty="0"/>
          </a:p>
          <a:p>
            <a:r>
              <a:rPr lang="es-ES" sz="2400" dirty="0" err="1" smtClean="0"/>
              <a:t>Significant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young</a:t>
            </a:r>
            <a:r>
              <a:rPr lang="es-ES" sz="2400" dirty="0" smtClean="0"/>
              <a:t> and, </a:t>
            </a:r>
            <a:r>
              <a:rPr lang="es-ES" sz="2400" dirty="0" err="1" smtClean="0"/>
              <a:t>particularly</a:t>
            </a:r>
            <a:r>
              <a:rPr lang="es-ES" sz="2400" dirty="0" smtClean="0"/>
              <a:t>,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elderly</a:t>
            </a:r>
            <a:r>
              <a:rPr lang="es-ES" sz="2400" dirty="0" smtClean="0"/>
              <a:t> (2012!)</a:t>
            </a:r>
          </a:p>
          <a:p>
            <a:endParaRPr lang="es-ES" sz="2400" dirty="0"/>
          </a:p>
          <a:p>
            <a:r>
              <a:rPr lang="es-ES" sz="2400" dirty="0" smtClean="0"/>
              <a:t>At once,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of </a:t>
            </a:r>
            <a:r>
              <a:rPr lang="es-ES" sz="2400" dirty="0" err="1" smtClean="0"/>
              <a:t>taxes</a:t>
            </a:r>
            <a:r>
              <a:rPr lang="es-ES" sz="2400" dirty="0" smtClean="0"/>
              <a:t> and social </a:t>
            </a:r>
            <a:r>
              <a:rPr lang="es-ES" sz="2400" dirty="0" err="1" smtClean="0"/>
              <a:t>contributions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working</a:t>
            </a:r>
            <a:r>
              <a:rPr lang="es-ES" sz="2400" dirty="0" smtClean="0"/>
              <a:t> </a:t>
            </a:r>
            <a:r>
              <a:rPr lang="es-ES" sz="2400" dirty="0" err="1" smtClean="0"/>
              <a:t>ages</a:t>
            </a:r>
            <a:r>
              <a:rPr lang="es-ES" sz="2400" dirty="0" smtClean="0"/>
              <a:t> (</a:t>
            </a:r>
            <a:r>
              <a:rPr lang="es-ES" sz="2400" dirty="0" err="1" smtClean="0"/>
              <a:t>stopped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Great </a:t>
            </a:r>
            <a:r>
              <a:rPr lang="es-ES" sz="2400" dirty="0" err="1" smtClean="0"/>
              <a:t>Recession</a:t>
            </a:r>
            <a:r>
              <a:rPr lang="es-ES" sz="2400" dirty="0" smtClean="0"/>
              <a:t>)</a:t>
            </a:r>
            <a:endParaRPr lang="es-ES" sz="2400" dirty="0"/>
          </a:p>
          <a:p>
            <a:r>
              <a:rPr lang="es-ES" sz="2400" dirty="0" smtClean="0"/>
              <a:t> </a:t>
            </a:r>
            <a:endParaRPr lang="es-ES" sz="2400" dirty="0"/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39" y="1866026"/>
            <a:ext cx="6383162" cy="369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0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37839" y="186706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financing</a:t>
            </a:r>
            <a:r>
              <a:rPr lang="es-ES" sz="3200" dirty="0" smtClean="0"/>
              <a:t> </a:t>
            </a:r>
            <a:r>
              <a:rPr lang="es-ES" sz="3200" dirty="0" err="1" smtClean="0"/>
              <a:t>sources</a:t>
            </a:r>
            <a:r>
              <a:rPr lang="es-ES" sz="3200" dirty="0" smtClean="0"/>
              <a:t> of  LCD (euros 2012)</a:t>
            </a:r>
            <a:endParaRPr lang="es-ES" sz="3200" dirty="0"/>
          </a:p>
        </p:txBody>
      </p:sp>
      <p:grpSp>
        <p:nvGrpSpPr>
          <p:cNvPr id="11" name="Agrupa 10"/>
          <p:cNvGrpSpPr/>
          <p:nvPr/>
        </p:nvGrpSpPr>
        <p:grpSpPr>
          <a:xfrm>
            <a:off x="737839" y="1694044"/>
            <a:ext cx="10817835" cy="3489370"/>
            <a:chOff x="737839" y="1694044"/>
            <a:chExt cx="10817835" cy="3489370"/>
          </a:xfrm>
        </p:grpSpPr>
        <p:pic>
          <p:nvPicPr>
            <p:cNvPr id="8" name="Imatg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7839" y="2087408"/>
              <a:ext cx="5345210" cy="3096006"/>
            </a:xfrm>
            <a:prstGeom prst="rect">
              <a:avLst/>
            </a:prstGeom>
          </p:spPr>
        </p:pic>
        <p:pic>
          <p:nvPicPr>
            <p:cNvPr id="4" name="Imatg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0608" y="2087408"/>
              <a:ext cx="5335066" cy="3096006"/>
            </a:xfrm>
            <a:prstGeom prst="rect">
              <a:avLst/>
            </a:prstGeom>
          </p:spPr>
        </p:pic>
        <p:sp>
          <p:nvSpPr>
            <p:cNvPr id="9" name="QuadreDeText 8"/>
            <p:cNvSpPr txBox="1"/>
            <p:nvPr/>
          </p:nvSpPr>
          <p:spPr>
            <a:xfrm>
              <a:off x="737839" y="1694044"/>
              <a:ext cx="22074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TG</a:t>
              </a:r>
              <a:endParaRPr lang="es-ES" sz="2400" dirty="0"/>
            </a:p>
          </p:txBody>
        </p:sp>
        <p:sp>
          <p:nvSpPr>
            <p:cNvPr id="10" name="QuadreDeText 9"/>
            <p:cNvSpPr txBox="1"/>
            <p:nvPr/>
          </p:nvSpPr>
          <p:spPr>
            <a:xfrm>
              <a:off x="6220608" y="1718076"/>
              <a:ext cx="22074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TF</a:t>
              </a:r>
              <a:endParaRPr lang="es-ES" sz="2400" dirty="0"/>
            </a:p>
          </p:txBody>
        </p:sp>
      </p:grpSp>
      <p:sp>
        <p:nvSpPr>
          <p:cNvPr id="12" name="QuadreDeText 11"/>
          <p:cNvSpPr txBox="1"/>
          <p:nvPr/>
        </p:nvSpPr>
        <p:spPr>
          <a:xfrm>
            <a:off x="6314173" y="5582653"/>
            <a:ext cx="5241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Strong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of TF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ages</a:t>
            </a:r>
            <a:r>
              <a:rPr lang="es-ES" dirty="0" smtClean="0"/>
              <a:t> 15-25 (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827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91B73-A688-4F7B-AE34-7655671C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NTA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pre-HBS </a:t>
            </a:r>
            <a:r>
              <a:rPr lang="es-ES" dirty="0" err="1"/>
              <a:t>period</a:t>
            </a:r>
            <a:r>
              <a:rPr lang="es-ES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AC95D8-2E18-4F08-A45A-0C94A1F37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Data available in several sources (early –incomplete- HBS, population censuses, government education and health surveys, etc.).</a:t>
            </a:r>
          </a:p>
          <a:p>
            <a:pPr>
              <a:spcAft>
                <a:spcPts val="1200"/>
              </a:spcAft>
            </a:pPr>
            <a:r>
              <a:rPr lang="en-US" dirty="0"/>
              <a:t>Need to increase the number of assumptions (specially on the age distribution of </a:t>
            </a:r>
            <a:r>
              <a:rPr lang="en-US" dirty="0" err="1"/>
              <a:t>labour</a:t>
            </a:r>
            <a:r>
              <a:rPr lang="en-US" dirty="0"/>
              <a:t> income and consumption).</a:t>
            </a:r>
          </a:p>
          <a:p>
            <a:pPr>
              <a:spcAft>
                <a:spcPts val="1200"/>
              </a:spcAft>
            </a:pPr>
            <a:r>
              <a:rPr lang="en-US" dirty="0"/>
              <a:t>Difficulty to estimate ABR and TF.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 Still research in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0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18A98-2588-4F39-9447-C90A7DEA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593"/>
            <a:ext cx="10515600" cy="500114"/>
          </a:xfrm>
        </p:spPr>
        <p:txBody>
          <a:bodyPr>
            <a:normAutofit/>
          </a:bodyPr>
          <a:lstStyle/>
          <a:p>
            <a:r>
              <a:rPr lang="en-GB" sz="2800" b="1" dirty="0"/>
              <a:t>Life cycle deficit and its components, per capita, 1960-2012 (euros 2012)</a:t>
            </a:r>
            <a:endParaRPr lang="es-ES" sz="2800" dirty="0"/>
          </a:p>
        </p:txBody>
      </p:sp>
      <p:pic>
        <p:nvPicPr>
          <p:cNvPr id="4" name="Picture 45">
            <a:extLst>
              <a:ext uri="{FF2B5EF4-FFF2-40B4-BE49-F238E27FC236}">
                <a16:creationId xmlns:a16="http://schemas.microsoft.com/office/drawing/2014/main" id="{1DE6ACCC-14C2-41F6-8DBB-E4C5E1D43E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54" y="715707"/>
            <a:ext cx="4826204" cy="2997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6">
            <a:extLst>
              <a:ext uri="{FF2B5EF4-FFF2-40B4-BE49-F238E27FC236}">
                <a16:creationId xmlns:a16="http://schemas.microsoft.com/office/drawing/2014/main" id="{967C2343-136F-43FF-833B-A5F95309AB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858" y="715707"/>
            <a:ext cx="5278488" cy="2997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8">
            <a:extLst>
              <a:ext uri="{FF2B5EF4-FFF2-40B4-BE49-F238E27FC236}">
                <a16:creationId xmlns:a16="http://schemas.microsoft.com/office/drawing/2014/main" id="{F26B57EF-3642-44E5-B797-EE34E89A035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304" y="3713521"/>
            <a:ext cx="5208278" cy="3144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18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336B5-5729-4906-A4FC-6AAA58C7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5417"/>
          </a:xfrm>
        </p:spPr>
        <p:txBody>
          <a:bodyPr/>
          <a:lstStyle/>
          <a:p>
            <a:r>
              <a:rPr lang="es-ES" b="1" dirty="0" err="1"/>
              <a:t>Main</a:t>
            </a:r>
            <a:r>
              <a:rPr lang="es-ES" b="1" dirty="0"/>
              <a:t> </a:t>
            </a:r>
            <a:r>
              <a:rPr lang="es-ES" b="1" dirty="0" err="1"/>
              <a:t>findings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D0F55-B579-49F8-A184-E5A28696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834"/>
            <a:ext cx="10515600" cy="483977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Gradual increase in the importance of government transfers as reallocation </a:t>
            </a:r>
            <a:r>
              <a:rPr lang="en-US" dirty="0" smtClean="0"/>
              <a:t>mechanism (welfare state’s consolidation)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Gradual increase of the importance of the elderly in the size of total reallocations. </a:t>
            </a:r>
          </a:p>
          <a:p>
            <a:pPr>
              <a:spcAft>
                <a:spcPts val="1200"/>
              </a:spcAft>
            </a:pPr>
            <a:r>
              <a:rPr lang="en-US" dirty="0"/>
              <a:t>Government transfer bias towards sustaining the elderly’s income (poverty risk tends to be concentrated in families with dependent children).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05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926342" y="430183"/>
            <a:ext cx="7776785" cy="562073"/>
          </a:xfrm>
        </p:spPr>
        <p:txBody>
          <a:bodyPr>
            <a:normAutofit/>
          </a:bodyPr>
          <a:lstStyle/>
          <a:p>
            <a:r>
              <a:rPr lang="en-US" sz="2400" b="1" dirty="0"/>
              <a:t>People at risk of poverty or social exclusion by age in Spain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926342" y="583383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Eurostat,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42" y="1059976"/>
            <a:ext cx="7944099" cy="4773857"/>
          </a:xfrm>
          <a:prstGeom prst="rect">
            <a:avLst/>
          </a:prstGeom>
        </p:spPr>
      </p:pic>
      <p:sp>
        <p:nvSpPr>
          <p:cNvPr id="4" name="QuadreDeText 3"/>
          <p:cNvSpPr txBox="1"/>
          <p:nvPr/>
        </p:nvSpPr>
        <p:spPr>
          <a:xfrm>
            <a:off x="9105498" y="1395664"/>
            <a:ext cx="3086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Picture in 2018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completely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different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2005: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young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been</a:t>
            </a:r>
            <a:r>
              <a:rPr lang="es-ES" sz="2400" dirty="0" smtClean="0"/>
              <a:t> </a:t>
            </a:r>
            <a:r>
              <a:rPr lang="es-ES" sz="2400" dirty="0" err="1" smtClean="0"/>
              <a:t>particularly</a:t>
            </a:r>
            <a:r>
              <a:rPr lang="es-ES" sz="2400" dirty="0" smtClean="0"/>
              <a:t> </a:t>
            </a:r>
            <a:r>
              <a:rPr lang="es-ES" sz="2400" dirty="0" err="1" smtClean="0"/>
              <a:t>affected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Great </a:t>
            </a:r>
            <a:r>
              <a:rPr lang="es-ES" sz="2400" dirty="0" err="1" smtClean="0"/>
              <a:t>Recession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7184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776868" y="57668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Data</a:t>
            </a:r>
          </a:p>
          <a:p>
            <a:endParaRPr lang="es-ES" dirty="0"/>
          </a:p>
          <a:p>
            <a:r>
              <a:rPr lang="es-ES" dirty="0" err="1" smtClean="0"/>
              <a:t>First</a:t>
            </a:r>
            <a:r>
              <a:rPr lang="es-ES" dirty="0" smtClean="0"/>
              <a:t> HBS in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in 1958,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poor</a:t>
            </a:r>
            <a:r>
              <a:rPr lang="es-ES" dirty="0" smtClean="0"/>
              <a:t> data </a:t>
            </a:r>
            <a:r>
              <a:rPr lang="es-ES" dirty="0" err="1" smtClean="0"/>
              <a:t>for</a:t>
            </a:r>
            <a:r>
              <a:rPr lang="es-ES" dirty="0" smtClean="0"/>
              <a:t> NTA (</a:t>
            </a:r>
            <a:r>
              <a:rPr lang="es-ES" dirty="0" err="1" smtClean="0"/>
              <a:t>addressed</a:t>
            </a:r>
            <a:r>
              <a:rPr lang="es-ES" dirty="0" smtClean="0"/>
              <a:t> to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consumption</a:t>
            </a:r>
            <a:r>
              <a:rPr lang="es-ES" dirty="0" smtClean="0"/>
              <a:t> </a:t>
            </a:r>
            <a:r>
              <a:rPr lang="es-ES" dirty="0" err="1" smtClean="0"/>
              <a:t>patterns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 err="1" smtClean="0"/>
              <a:t>average</a:t>
            </a:r>
            <a:r>
              <a:rPr lang="es-ES" i="1" dirty="0" smtClean="0"/>
              <a:t> </a:t>
            </a:r>
            <a:r>
              <a:rPr lang="es-ES" i="1" dirty="0" err="1" smtClean="0"/>
              <a:t>Spanish</a:t>
            </a:r>
            <a:r>
              <a:rPr lang="es-ES" i="1" dirty="0" smtClean="0"/>
              <a:t> </a:t>
            </a:r>
            <a:r>
              <a:rPr lang="es-ES" i="1" dirty="0" err="1" smtClean="0"/>
              <a:t>household</a:t>
            </a:r>
            <a:r>
              <a:rPr lang="es-ES" dirty="0" smtClean="0"/>
              <a:t>, </a:t>
            </a:r>
            <a:r>
              <a:rPr lang="es-ES" dirty="0" err="1" smtClean="0"/>
              <a:t>hence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whole</a:t>
            </a:r>
            <a:r>
              <a:rPr lang="es-ES" dirty="0" smtClean="0"/>
              <a:t> </a:t>
            </a:r>
            <a:r>
              <a:rPr lang="es-ES" dirty="0" err="1" smtClean="0"/>
              <a:t>population</a:t>
            </a:r>
            <a:r>
              <a:rPr lang="es-ES" dirty="0" smtClean="0"/>
              <a:t>).</a:t>
            </a:r>
          </a:p>
          <a:p>
            <a:endParaRPr lang="es-ES" dirty="0"/>
          </a:p>
          <a:p>
            <a:r>
              <a:rPr lang="es-ES" dirty="0" smtClean="0"/>
              <a:t>HBS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again</a:t>
            </a:r>
            <a:r>
              <a:rPr lang="es-ES" dirty="0" smtClean="0"/>
              <a:t> in 1964 and 1973,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sample</a:t>
            </a:r>
            <a:r>
              <a:rPr lang="es-ES" dirty="0" smtClean="0"/>
              <a:t> </a:t>
            </a:r>
            <a:r>
              <a:rPr lang="es-ES" dirty="0" err="1" smtClean="0"/>
              <a:t>design</a:t>
            </a:r>
            <a:r>
              <a:rPr lang="es-ES" dirty="0" smtClean="0"/>
              <a:t> and </a:t>
            </a:r>
            <a:r>
              <a:rPr lang="es-ES" dirty="0" err="1" smtClean="0"/>
              <a:t>much</a:t>
            </a:r>
            <a:r>
              <a:rPr lang="es-ES" dirty="0" smtClean="0"/>
              <a:t> more </a:t>
            </a:r>
            <a:r>
              <a:rPr lang="es-ES" dirty="0" err="1" smtClean="0"/>
              <a:t>information</a:t>
            </a:r>
            <a:r>
              <a:rPr lang="es-ES" dirty="0" smtClean="0"/>
              <a:t>. </a:t>
            </a:r>
            <a:r>
              <a:rPr lang="es-ES" dirty="0" err="1" smtClean="0"/>
              <a:t>Unfortunately</a:t>
            </a:r>
            <a:r>
              <a:rPr lang="es-ES" dirty="0" smtClean="0"/>
              <a:t>, </a:t>
            </a:r>
            <a:r>
              <a:rPr lang="es-ES" dirty="0" err="1" smtClean="0"/>
              <a:t>microdata</a:t>
            </a:r>
            <a:r>
              <a:rPr lang="es-ES" dirty="0" smtClean="0"/>
              <a:t> are </a:t>
            </a:r>
            <a:r>
              <a:rPr lang="es-ES" dirty="0" err="1" smtClean="0"/>
              <a:t>missing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HBS </a:t>
            </a:r>
            <a:r>
              <a:rPr lang="es-ES" dirty="0" err="1" smtClean="0"/>
              <a:t>design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significantly</a:t>
            </a:r>
            <a:r>
              <a:rPr lang="es-ES" dirty="0" smtClean="0"/>
              <a:t> </a:t>
            </a:r>
            <a:r>
              <a:rPr lang="es-ES" dirty="0" err="1" smtClean="0"/>
              <a:t>improved</a:t>
            </a:r>
            <a:r>
              <a:rPr lang="es-ES" dirty="0" smtClean="0"/>
              <a:t> in </a:t>
            </a:r>
            <a:r>
              <a:rPr lang="es-ES" b="1" dirty="0" smtClean="0"/>
              <a:t>1980</a:t>
            </a:r>
            <a:r>
              <a:rPr lang="es-ES" dirty="0" smtClean="0"/>
              <a:t> and </a:t>
            </a:r>
            <a:r>
              <a:rPr lang="es-ES" b="1" dirty="0" smtClean="0"/>
              <a:t>1990</a:t>
            </a:r>
            <a:r>
              <a:rPr lang="es-ES" dirty="0" smtClean="0"/>
              <a:t>, and </a:t>
            </a:r>
            <a:r>
              <a:rPr lang="es-ES" dirty="0" err="1" smtClean="0"/>
              <a:t>adapted</a:t>
            </a:r>
            <a:r>
              <a:rPr lang="es-ES" dirty="0" smtClean="0"/>
              <a:t> to EEC </a:t>
            </a:r>
            <a:r>
              <a:rPr lang="es-ES" dirty="0" err="1" smtClean="0"/>
              <a:t>recommendations</a:t>
            </a:r>
            <a:r>
              <a:rPr lang="es-ES" dirty="0" smtClean="0"/>
              <a:t>. </a:t>
            </a:r>
            <a:r>
              <a:rPr lang="es-ES" dirty="0" err="1" smtClean="0"/>
              <a:t>Microdata</a:t>
            </a:r>
            <a:r>
              <a:rPr lang="es-ES" dirty="0" smtClean="0"/>
              <a:t> of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waves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digitized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Universidad Carlos III and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researchers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551985" y="5157439"/>
            <a:ext cx="10740483" cy="1388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err="1" smtClean="0"/>
              <a:t>Important</a:t>
            </a:r>
            <a:r>
              <a:rPr lang="es-ES" dirty="0" smtClean="0"/>
              <a:t> to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account</a:t>
            </a:r>
            <a:r>
              <a:rPr lang="es-ES" dirty="0" smtClean="0"/>
              <a:t> </a:t>
            </a:r>
            <a:r>
              <a:rPr lang="es-ES" dirty="0" err="1" smtClean="0"/>
              <a:t>polítical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1975 (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dictatorship</a:t>
            </a:r>
            <a:r>
              <a:rPr lang="es-ES" dirty="0" smtClean="0"/>
              <a:t> and </a:t>
            </a:r>
            <a:r>
              <a:rPr lang="es-ES" dirty="0" err="1" smtClean="0"/>
              <a:t>starting</a:t>
            </a:r>
            <a:r>
              <a:rPr lang="es-ES" dirty="0" smtClean="0"/>
              <a:t> of </a:t>
            </a:r>
            <a:r>
              <a:rPr lang="es-ES" dirty="0" err="1" smtClean="0"/>
              <a:t>profunds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socioeconomic</a:t>
            </a:r>
            <a:r>
              <a:rPr lang="es-ES" dirty="0" smtClean="0"/>
              <a:t> </a:t>
            </a:r>
            <a:r>
              <a:rPr lang="es-ES" dirty="0" err="1" smtClean="0"/>
              <a:t>structures</a:t>
            </a:r>
            <a:r>
              <a:rPr lang="es-ES" dirty="0"/>
              <a:t> </a:t>
            </a:r>
            <a:r>
              <a:rPr lang="es-ES" dirty="0" err="1" smtClean="0"/>
              <a:t>along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eighties</a:t>
            </a:r>
            <a:r>
              <a:rPr lang="es-ES" dirty="0" smtClean="0"/>
              <a:t>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351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353" y="367852"/>
            <a:ext cx="7632911" cy="400109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People at risk of poverty by type of household in Spain</a:t>
            </a:r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54" y="969474"/>
            <a:ext cx="7852702" cy="4890349"/>
          </a:xfrm>
          <a:prstGeom prst="rect">
            <a:avLst/>
          </a:prstGeom>
        </p:spPr>
      </p:pic>
      <p:sp>
        <p:nvSpPr>
          <p:cNvPr id="17" name="QuadreDeText 16"/>
          <p:cNvSpPr txBox="1"/>
          <p:nvPr/>
        </p:nvSpPr>
        <p:spPr>
          <a:xfrm>
            <a:off x="839353" y="5919979"/>
            <a:ext cx="3384376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Source: Eurostat,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8" name="QuadreDeText 17"/>
          <p:cNvSpPr txBox="1"/>
          <p:nvPr/>
        </p:nvSpPr>
        <p:spPr>
          <a:xfrm>
            <a:off x="9105498" y="1395664"/>
            <a:ext cx="30865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FF0000"/>
                </a:solidFill>
              </a:rPr>
              <a:t>Careful</a:t>
            </a:r>
            <a:r>
              <a:rPr lang="es-ES" sz="2400" dirty="0" smtClean="0">
                <a:solidFill>
                  <a:srgbClr val="FF0000"/>
                </a:solidFill>
              </a:rPr>
              <a:t>!!! </a:t>
            </a:r>
          </a:p>
          <a:p>
            <a:endParaRPr lang="es-ES" sz="2400" dirty="0"/>
          </a:p>
          <a:p>
            <a:r>
              <a:rPr lang="es-ES" sz="2400" dirty="0" err="1" smtClean="0"/>
              <a:t>Poverty</a:t>
            </a:r>
            <a:r>
              <a:rPr lang="es-ES" sz="2400" dirty="0" smtClean="0"/>
              <a:t> </a:t>
            </a:r>
            <a:r>
              <a:rPr lang="es-ES" sz="2400" dirty="0" err="1" smtClean="0"/>
              <a:t>tends</a:t>
            </a:r>
            <a:r>
              <a:rPr lang="es-ES" sz="2400" dirty="0" smtClean="0"/>
              <a:t> to </a:t>
            </a:r>
            <a:r>
              <a:rPr lang="es-ES" sz="2400" dirty="0" err="1" smtClean="0"/>
              <a:t>concentrate</a:t>
            </a:r>
            <a:r>
              <a:rPr lang="es-ES" sz="2400" dirty="0" smtClean="0"/>
              <a:t> in </a:t>
            </a:r>
            <a:r>
              <a:rPr lang="es-ES" sz="2400" dirty="0" err="1" smtClean="0"/>
              <a:t>households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children</a:t>
            </a:r>
            <a:r>
              <a:rPr lang="es-ES" sz="2400" dirty="0" smtClean="0"/>
              <a:t> </a:t>
            </a:r>
            <a:r>
              <a:rPr lang="es-ES" sz="2400" dirty="0" err="1" smtClean="0"/>
              <a:t>along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last</a:t>
            </a:r>
            <a:r>
              <a:rPr lang="es-ES" sz="2400" dirty="0" smtClean="0"/>
              <a:t> </a:t>
            </a:r>
            <a:r>
              <a:rPr lang="es-ES" sz="2400" dirty="0" err="1" smtClean="0"/>
              <a:t>decade</a:t>
            </a:r>
            <a:r>
              <a:rPr lang="es-ES" sz="2400" dirty="0" smtClean="0"/>
              <a:t>: </a:t>
            </a:r>
          </a:p>
          <a:p>
            <a:endParaRPr lang="es-ES" sz="2400" dirty="0"/>
          </a:p>
          <a:p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time to re-</a:t>
            </a:r>
            <a:r>
              <a:rPr lang="es-ES" sz="2400" dirty="0" err="1" smtClean="0"/>
              <a:t>think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reallocation</a:t>
            </a:r>
            <a:r>
              <a:rPr lang="es-ES" sz="2400" dirty="0" smtClean="0"/>
              <a:t> </a:t>
            </a:r>
            <a:r>
              <a:rPr lang="es-ES" sz="2400" dirty="0" err="1" smtClean="0"/>
              <a:t>system</a:t>
            </a:r>
            <a:r>
              <a:rPr lang="es-ES" sz="2400" dirty="0"/>
              <a:t> </a:t>
            </a:r>
            <a:r>
              <a:rPr lang="es-ES" sz="2400" dirty="0" smtClean="0"/>
              <a:t>and, </a:t>
            </a:r>
            <a:r>
              <a:rPr lang="es-ES" sz="2400" dirty="0" err="1" smtClean="0"/>
              <a:t>particularly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welfare</a:t>
            </a:r>
            <a:r>
              <a:rPr lang="es-ES" sz="2400" dirty="0" smtClean="0"/>
              <a:t> </a:t>
            </a:r>
            <a:r>
              <a:rPr lang="es-ES" sz="2400" dirty="0" err="1" smtClean="0"/>
              <a:t>state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9668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Tap the Power of 'Thank You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2" y="826159"/>
            <a:ext cx="8376745" cy="557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8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A70A0-F7E7-425D-AC16-8A7CECCA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paper</a:t>
            </a:r>
            <a:r>
              <a:rPr lang="es-ES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111F40-AC1E-4593-B334-A303AB40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Approaches the changes in the system of intergenerational flows in Spain in the long-term, for the period for which HBS are available (estimates so far for </a:t>
            </a:r>
            <a:r>
              <a:rPr lang="en-US" dirty="0" smtClean="0"/>
              <a:t>1980, 1990) and compared to results for 2000 </a:t>
            </a:r>
            <a:r>
              <a:rPr lang="en-US" dirty="0"/>
              <a:t>and </a:t>
            </a:r>
            <a:r>
              <a:rPr lang="en-US" dirty="0" smtClean="0"/>
              <a:t>2012</a:t>
            </a:r>
            <a:endParaRPr lang="en-US" dirty="0"/>
          </a:p>
          <a:p>
            <a:r>
              <a:rPr lang="en-US" dirty="0"/>
              <a:t>Discusses if historical statistics and informed assumptions can be the basis for NTA estimates for periods before the earliest HBS (very preliminary estimate for 1960) </a:t>
            </a:r>
            <a:r>
              <a:rPr lang="en-US" dirty="0">
                <a:sym typeface="Symbol" panose="05050102010706020507" pitchFamily="18" charset="2"/>
              </a:rPr>
              <a:t> would allow observing the impact of the whole process of construction of the welfare state and the whole demographic transition.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1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776868" y="5766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err="1" smtClean="0"/>
              <a:t>Important</a:t>
            </a:r>
            <a:endParaRPr lang="es-ES" b="1" dirty="0" smtClean="0"/>
          </a:p>
          <a:p>
            <a:endParaRPr lang="es-ES" dirty="0"/>
          </a:p>
          <a:p>
            <a:r>
              <a:rPr lang="es-ES" dirty="0" err="1" smtClean="0"/>
              <a:t>Political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1975: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dictatorship</a:t>
            </a:r>
            <a:r>
              <a:rPr lang="es-ES" dirty="0" smtClean="0"/>
              <a:t> and </a:t>
            </a:r>
            <a:r>
              <a:rPr lang="es-ES" dirty="0" err="1" smtClean="0"/>
              <a:t>starting</a:t>
            </a:r>
            <a:r>
              <a:rPr lang="es-ES" dirty="0" smtClean="0"/>
              <a:t> of </a:t>
            </a:r>
            <a:r>
              <a:rPr lang="es-ES" dirty="0" err="1" smtClean="0"/>
              <a:t>profunds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socioeconomic</a:t>
            </a:r>
            <a:r>
              <a:rPr lang="es-ES" dirty="0" smtClean="0"/>
              <a:t> </a:t>
            </a:r>
            <a:r>
              <a:rPr lang="es-ES" dirty="0" err="1" smtClean="0"/>
              <a:t>structures</a:t>
            </a:r>
            <a:r>
              <a:rPr lang="es-ES" dirty="0" smtClean="0"/>
              <a:t> </a:t>
            </a:r>
            <a:r>
              <a:rPr lang="es-ES" dirty="0" err="1" smtClean="0"/>
              <a:t>along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eighties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111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 4"/>
          <p:cNvGrpSpPr/>
          <p:nvPr/>
        </p:nvGrpSpPr>
        <p:grpSpPr>
          <a:xfrm>
            <a:off x="1017425" y="810401"/>
            <a:ext cx="7495956" cy="5593181"/>
            <a:chOff x="1017425" y="810401"/>
            <a:chExt cx="7495956" cy="5593181"/>
          </a:xfrm>
        </p:grpSpPr>
        <p:pic>
          <p:nvPicPr>
            <p:cNvPr id="1026" name="Picture 2" descr="https://nadaesgratis.es/wp-content/uploads/figure39anos.jpe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9"/>
            <a:stretch/>
          </p:blipFill>
          <p:spPr bwMode="auto">
            <a:xfrm>
              <a:off x="1017425" y="810401"/>
              <a:ext cx="7495956" cy="5593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QuadreDeText 3"/>
            <p:cNvSpPr txBox="1"/>
            <p:nvPr/>
          </p:nvSpPr>
          <p:spPr>
            <a:xfrm>
              <a:off x="3331779" y="810401"/>
              <a:ext cx="375219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GDP per </a:t>
              </a:r>
              <a:r>
                <a:rPr lang="es-ES" sz="2000" dirty="0" err="1" smtClean="0"/>
                <a:t>capita</a:t>
              </a:r>
              <a:r>
                <a:rPr lang="es-ES" sz="2000" dirty="0" smtClean="0"/>
                <a:t> ($ of 2005)</a:t>
              </a:r>
              <a:endParaRPr lang="es-E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673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3">
            <a:extLst>
              <a:ext uri="{FF2B5EF4-FFF2-40B4-BE49-F238E27FC236}">
                <a16:creationId xmlns:a16="http://schemas.microsoft.com/office/drawing/2014/main" id="{83EF8176-D7BC-4059-AF6D-525190F71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63" y="759456"/>
            <a:ext cx="5646792" cy="564679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D305B09-C2B9-43D8-B5B1-8DBBA62F458B}"/>
              </a:ext>
            </a:extLst>
          </p:cNvPr>
          <p:cNvSpPr txBox="1"/>
          <p:nvPr/>
        </p:nvSpPr>
        <p:spPr>
          <a:xfrm>
            <a:off x="4864392" y="147590"/>
            <a:ext cx="2617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Spain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5994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" y="1250067"/>
            <a:ext cx="4975031" cy="4975031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845" y="1250067"/>
            <a:ext cx="4975031" cy="49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3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 5"/>
          <p:cNvGrpSpPr/>
          <p:nvPr/>
        </p:nvGrpSpPr>
        <p:grpSpPr>
          <a:xfrm>
            <a:off x="4200295" y="249812"/>
            <a:ext cx="3432716" cy="2836006"/>
            <a:chOff x="4183567" y="291911"/>
            <a:chExt cx="3850887" cy="3103511"/>
          </a:xfrm>
        </p:grpSpPr>
        <p:pic>
          <p:nvPicPr>
            <p:cNvPr id="4" name="Imat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3567" y="291911"/>
              <a:ext cx="3850887" cy="3103511"/>
            </a:xfrm>
            <a:prstGeom prst="rect">
              <a:avLst/>
            </a:prstGeom>
          </p:spPr>
        </p:pic>
        <p:sp>
          <p:nvSpPr>
            <p:cNvPr id="2" name="QuadreDeText 1"/>
            <p:cNvSpPr txBox="1"/>
            <p:nvPr/>
          </p:nvSpPr>
          <p:spPr>
            <a:xfrm>
              <a:off x="6674004" y="291911"/>
              <a:ext cx="1014761" cy="5052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1980</a:t>
              </a:r>
            </a:p>
            <a:p>
              <a:r>
                <a:rPr lang="es-ES" sz="1200" dirty="0" smtClean="0"/>
                <a:t>37.7M</a:t>
              </a:r>
              <a:endParaRPr lang="es-ES" sz="1200" dirty="0"/>
            </a:p>
          </p:txBody>
        </p:sp>
        <p:sp>
          <p:nvSpPr>
            <p:cNvPr id="5" name="QuadreDeText 4"/>
            <p:cNvSpPr txBox="1"/>
            <p:nvPr/>
          </p:nvSpPr>
          <p:spPr>
            <a:xfrm>
              <a:off x="4737588" y="291911"/>
              <a:ext cx="101476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QuadreDeText 8"/>
          <p:cNvSpPr txBox="1"/>
          <p:nvPr/>
        </p:nvSpPr>
        <p:spPr>
          <a:xfrm>
            <a:off x="4829827" y="444312"/>
            <a:ext cx="904567" cy="337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11" name="Agrupa 10"/>
          <p:cNvGrpSpPr/>
          <p:nvPr/>
        </p:nvGrpSpPr>
        <p:grpSpPr>
          <a:xfrm>
            <a:off x="7753638" y="201600"/>
            <a:ext cx="3375282" cy="2848162"/>
            <a:chOff x="7714606" y="201600"/>
            <a:chExt cx="3375282" cy="2848162"/>
          </a:xfrm>
        </p:grpSpPr>
        <p:pic>
          <p:nvPicPr>
            <p:cNvPr id="7" name="Imat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14606" y="249812"/>
              <a:ext cx="3375282" cy="2799950"/>
            </a:xfrm>
            <a:prstGeom prst="rect">
              <a:avLst/>
            </a:prstGeom>
          </p:spPr>
        </p:pic>
        <p:sp>
          <p:nvSpPr>
            <p:cNvPr id="8" name="QuadreDeText 7"/>
            <p:cNvSpPr txBox="1"/>
            <p:nvPr/>
          </p:nvSpPr>
          <p:spPr>
            <a:xfrm>
              <a:off x="9879029" y="249812"/>
              <a:ext cx="9045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1990</a:t>
              </a:r>
            </a:p>
            <a:p>
              <a:r>
                <a:rPr lang="es-ES" sz="1200" dirty="0" smtClean="0"/>
                <a:t>39.2M</a:t>
              </a:r>
              <a:endParaRPr lang="es-ES" sz="1200" dirty="0"/>
            </a:p>
          </p:txBody>
        </p:sp>
        <p:sp>
          <p:nvSpPr>
            <p:cNvPr id="10" name="QuadreDeText 9"/>
            <p:cNvSpPr txBox="1"/>
            <p:nvPr/>
          </p:nvSpPr>
          <p:spPr>
            <a:xfrm>
              <a:off x="8281228" y="201600"/>
              <a:ext cx="904567" cy="337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pic>
        <p:nvPicPr>
          <p:cNvPr id="12" name="Imat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16" y="3698916"/>
            <a:ext cx="3644479" cy="2954237"/>
          </a:xfrm>
          <a:prstGeom prst="rect">
            <a:avLst/>
          </a:prstGeom>
        </p:spPr>
      </p:pic>
      <p:sp>
        <p:nvSpPr>
          <p:cNvPr id="13" name="QuadreDeText 12"/>
          <p:cNvSpPr txBox="1"/>
          <p:nvPr/>
        </p:nvSpPr>
        <p:spPr>
          <a:xfrm>
            <a:off x="2903942" y="3680670"/>
            <a:ext cx="9045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2000</a:t>
            </a:r>
          </a:p>
          <a:p>
            <a:r>
              <a:rPr lang="es-ES" sz="1200" dirty="0" smtClean="0"/>
              <a:t>40.8M</a:t>
            </a:r>
            <a:endParaRPr lang="es-ES" sz="1200" dirty="0"/>
          </a:p>
        </p:txBody>
      </p:sp>
      <p:sp>
        <p:nvSpPr>
          <p:cNvPr id="14" name="QuadreDeText 13"/>
          <p:cNvSpPr txBox="1"/>
          <p:nvPr/>
        </p:nvSpPr>
        <p:spPr>
          <a:xfrm>
            <a:off x="1188954" y="3695156"/>
            <a:ext cx="904567" cy="337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18" name="Agrupa 17"/>
          <p:cNvGrpSpPr/>
          <p:nvPr/>
        </p:nvGrpSpPr>
        <p:grpSpPr>
          <a:xfrm>
            <a:off x="4184343" y="3590615"/>
            <a:ext cx="3491773" cy="2983030"/>
            <a:chOff x="4134159" y="3590615"/>
            <a:chExt cx="3491773" cy="2983030"/>
          </a:xfrm>
        </p:grpSpPr>
        <p:pic>
          <p:nvPicPr>
            <p:cNvPr id="15" name="Imatg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34159" y="3651877"/>
              <a:ext cx="3491773" cy="2921768"/>
            </a:xfrm>
            <a:prstGeom prst="rect">
              <a:avLst/>
            </a:prstGeom>
          </p:spPr>
        </p:pic>
        <p:sp>
          <p:nvSpPr>
            <p:cNvPr id="16" name="QuadreDeText 15"/>
            <p:cNvSpPr txBox="1"/>
            <p:nvPr/>
          </p:nvSpPr>
          <p:spPr>
            <a:xfrm>
              <a:off x="6413421" y="3590615"/>
              <a:ext cx="9045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2020</a:t>
              </a:r>
            </a:p>
            <a:p>
              <a:r>
                <a:rPr lang="es-ES" sz="1200" dirty="0" smtClean="0"/>
                <a:t>46.8M</a:t>
              </a:r>
              <a:endParaRPr lang="es-ES" sz="1200" dirty="0"/>
            </a:p>
          </p:txBody>
        </p:sp>
        <p:sp>
          <p:nvSpPr>
            <p:cNvPr id="17" name="QuadreDeText 16"/>
            <p:cNvSpPr txBox="1"/>
            <p:nvPr/>
          </p:nvSpPr>
          <p:spPr>
            <a:xfrm>
              <a:off x="4591052" y="3651877"/>
              <a:ext cx="904567" cy="337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grpSp>
        <p:nvGrpSpPr>
          <p:cNvPr id="22" name="Agrupa 21"/>
          <p:cNvGrpSpPr/>
          <p:nvPr/>
        </p:nvGrpSpPr>
        <p:grpSpPr>
          <a:xfrm>
            <a:off x="7688246" y="3526407"/>
            <a:ext cx="3691052" cy="3041319"/>
            <a:chOff x="7643638" y="3526407"/>
            <a:chExt cx="3691052" cy="3041319"/>
          </a:xfrm>
        </p:grpSpPr>
        <p:pic>
          <p:nvPicPr>
            <p:cNvPr id="19" name="Imatg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43638" y="3582075"/>
              <a:ext cx="3691052" cy="2985651"/>
            </a:xfrm>
            <a:prstGeom prst="rect">
              <a:avLst/>
            </a:prstGeom>
          </p:spPr>
        </p:pic>
        <p:sp>
          <p:nvSpPr>
            <p:cNvPr id="20" name="QuadreDeText 19"/>
            <p:cNvSpPr txBox="1"/>
            <p:nvPr/>
          </p:nvSpPr>
          <p:spPr>
            <a:xfrm>
              <a:off x="10050577" y="3526407"/>
              <a:ext cx="9045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2050</a:t>
              </a:r>
            </a:p>
            <a:p>
              <a:r>
                <a:rPr lang="es-ES" sz="1200" dirty="0" smtClean="0"/>
                <a:t>43.6M</a:t>
              </a:r>
              <a:endParaRPr lang="es-ES" sz="1200" dirty="0"/>
            </a:p>
          </p:txBody>
        </p:sp>
        <p:sp>
          <p:nvSpPr>
            <p:cNvPr id="21" name="QuadreDeText 20"/>
            <p:cNvSpPr txBox="1"/>
            <p:nvPr/>
          </p:nvSpPr>
          <p:spPr>
            <a:xfrm>
              <a:off x="8102536" y="3526407"/>
              <a:ext cx="904567" cy="337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pic>
        <p:nvPicPr>
          <p:cNvPr id="24" name="Imatg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587" y="228754"/>
            <a:ext cx="3325229" cy="2874284"/>
          </a:xfrm>
          <a:prstGeom prst="rect">
            <a:avLst/>
          </a:prstGeom>
        </p:spPr>
      </p:pic>
      <p:grpSp>
        <p:nvGrpSpPr>
          <p:cNvPr id="27" name="Agrupa 26"/>
          <p:cNvGrpSpPr/>
          <p:nvPr/>
        </p:nvGrpSpPr>
        <p:grpSpPr>
          <a:xfrm>
            <a:off x="1062574" y="143146"/>
            <a:ext cx="2681597" cy="568331"/>
            <a:chOff x="1062574" y="143146"/>
            <a:chExt cx="2681597" cy="568331"/>
          </a:xfrm>
        </p:grpSpPr>
        <p:sp>
          <p:nvSpPr>
            <p:cNvPr id="25" name="QuadreDeText 24"/>
            <p:cNvSpPr txBox="1"/>
            <p:nvPr/>
          </p:nvSpPr>
          <p:spPr>
            <a:xfrm>
              <a:off x="1062574" y="143146"/>
              <a:ext cx="904567" cy="337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26" name="QuadreDeText 25"/>
            <p:cNvSpPr txBox="1"/>
            <p:nvPr/>
          </p:nvSpPr>
          <p:spPr>
            <a:xfrm>
              <a:off x="2839604" y="249812"/>
              <a:ext cx="9045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1970</a:t>
              </a:r>
            </a:p>
            <a:p>
              <a:r>
                <a:rPr lang="es-ES" sz="1200" dirty="0" smtClean="0"/>
                <a:t>33.9M</a:t>
              </a:r>
              <a:endParaRPr lang="es-E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766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E3699-0068-4D2C-8ECB-184867C2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HBS-</a:t>
            </a:r>
            <a:r>
              <a:rPr lang="es-ES" b="1" dirty="0" err="1"/>
              <a:t>based</a:t>
            </a:r>
            <a:r>
              <a:rPr lang="es-ES" b="1" dirty="0"/>
              <a:t> NTA </a:t>
            </a:r>
            <a:r>
              <a:rPr lang="es-ES" b="1" dirty="0" err="1"/>
              <a:t>estimates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Spain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85F6AE-3005-4CA1-ADF8-44FCB2E2E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Spanish HBS: 1958, 1964, 1973-74, 1980-81, 1990-91 and continuous HBS since 1997: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dirty="0"/>
              <a:t>Sufficient coverage only since 1964.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dirty="0"/>
              <a:t>Microdata available only since 1973-74.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dirty="0"/>
              <a:t>Sufficient individual information only since 1980-81</a:t>
            </a:r>
            <a:r>
              <a:rPr lang="en-GB" dirty="0" smtClean="0"/>
              <a:t>.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ym typeface="Symbol" panose="05050102010706020507" pitchFamily="18" charset="2"/>
              </a:rPr>
              <a:t> The standard NTA methodology can only be applied since 1980-81.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32290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21171</TotalTime>
  <Words>932</Words>
  <Application>Microsoft Office PowerPoint</Application>
  <PresentationFormat>Pantalla panoràmica</PresentationFormat>
  <Paragraphs>95</Paragraphs>
  <Slides>21</Slides>
  <Notes>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Symbol</vt:lpstr>
      <vt:lpstr>Tema de l'Office</vt:lpstr>
      <vt:lpstr>Intergenational transfers in Spain in the long-run  (1960-2012)</vt:lpstr>
      <vt:lpstr>Presentació del PowerPoint</vt:lpstr>
      <vt:lpstr>This paper: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HBS-based NTA estimates for Spain</vt:lpstr>
      <vt:lpstr>Per capita labor income (euros 2012)</vt:lpstr>
      <vt:lpstr>Per capita total consumption (euros 2012)</vt:lpstr>
      <vt:lpstr>Presentació del PowerPoint</vt:lpstr>
      <vt:lpstr>Per capita Life Cycle Deficit (euros 2012)</vt:lpstr>
      <vt:lpstr>The financing sources of  LCD (euros 2012)</vt:lpstr>
      <vt:lpstr>The financing sources of  LCD (euros 2012)</vt:lpstr>
      <vt:lpstr>NTA for the pre-HBS period?</vt:lpstr>
      <vt:lpstr>Life cycle deficit and its components, per capita, 1960-2012 (euros 2012)</vt:lpstr>
      <vt:lpstr>Main findings</vt:lpstr>
      <vt:lpstr>People at risk of poverty or social exclusion by age in Spain</vt:lpstr>
      <vt:lpstr>People at risk of poverty by type of household in Spain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Intergenational transfers in Spain in the long-run  (1970-2012)</dc:title>
  <dc:creator>Guadalupe Souto Nieves</dc:creator>
  <cp:lastModifiedBy>Guadalupe Souto Nieves</cp:lastModifiedBy>
  <cp:revision>37</cp:revision>
  <dcterms:created xsi:type="dcterms:W3CDTF">2020-07-08T14:59:04Z</dcterms:created>
  <dcterms:modified xsi:type="dcterms:W3CDTF">2020-07-23T07:50:53Z</dcterms:modified>
</cp:coreProperties>
</file>